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62" r:id="rId8"/>
    <p:sldId id="263" r:id="rId9"/>
    <p:sldId id="266" r:id="rId10"/>
    <p:sldId id="265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56661" autoAdjust="0"/>
  </p:normalViewPr>
  <p:slideViewPr>
    <p:cSldViewPr>
      <p:cViewPr varScale="1">
        <p:scale>
          <a:sx n="70" d="100"/>
          <a:sy n="70" d="100"/>
        </p:scale>
        <p:origin x="-129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s://i2.wp.com/litmir.me/BookBinary/615834/1528115445/i_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" y="0"/>
            <a:ext cx="9138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932040" y="4941168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>
                <a:solidFill>
                  <a:schemeClr val="accent6">
                    <a:lumMod val="75000"/>
                  </a:schemeClr>
                </a:solidFill>
                <a:latin typeface="Gabriola" panose="04040605051002020D02" pitchFamily="82" charset="0"/>
              </a:rPr>
              <a:t>Дикие птицы</a:t>
            </a:r>
            <a:endParaRPr lang="ru-RU" sz="6000" b="1" i="1" dirty="0">
              <a:solidFill>
                <a:schemeClr val="accent6">
                  <a:lumMod val="75000"/>
                </a:schemeClr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36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krot.info/uploads/posts/2020-02/1580820170_38-p-foni-golubo-zelenie-1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57" y="0"/>
            <a:ext cx="91368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3888432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83968" y="583157"/>
            <a:ext cx="4572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Нашёл эти зёрнышки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Чирик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, собрал в пакетик аккуратно и полетел к своему приятелю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Чику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— 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Здравствуй, Чик! Я сегодня нашёл десять зёрнышек пшена. Давай их поровну разделим и склюём.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 Не надо… Зачем?.. — стал отмахиваться крылышками Чик. — Ты нашёл — ты и клюй!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 Но мы же с тобой друзья, — сказал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Чирик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— А друзья все должны делить пополам. Разве не так?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 Ты, наверно, прав, — ответил Чик.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Ему стало очень стыдно. Ведь он сам склевал целый ящик пшена и не поделился с другом, не дал ему ни одного зёрнышка. А сейчас отказаться от подарка приятеля это значит обидеть его.</a:t>
            </a:r>
          </a:p>
          <a:p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Взял Чик пять зернышек и сказал:</a:t>
            </a:r>
            <a:b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— Спасибо тебе,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Чирик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! И за зёрнышки, и за урок… дружбы…</a:t>
            </a:r>
          </a:p>
        </p:txBody>
      </p:sp>
    </p:spTree>
    <p:extLst>
      <p:ext uri="{BB962C8B-B14F-4D97-AF65-F5344CB8AC3E}">
        <p14:creationId xmlns:p14="http://schemas.microsoft.com/office/powerpoint/2010/main" val="1007956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.ytimg.com/vi/L8H89__EcbE/maxresdefault_l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92"/>
            <a:ext cx="9144000" cy="6876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6975" y="948690"/>
            <a:ext cx="813690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Жили два воробья —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………...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Однажды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Чику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пришла посылка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Целый ящик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Но Чик об этом ни словечка не сказал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………. 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«Если я пшено раздавать буду, то себе ничего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………»,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подумал он. Так и склевал все зёрнышки один. А когда ящик выбрасывал, то несколько зёрнышек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……...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Нашёл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эти зёрнышки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Чирик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, собрал в пакетик аккуратно и полетел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Здравствуй, Чик! Я сегодня нашёл десять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……...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Давай их поровну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 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Не надо… Зачем?.. — стал отмахиваться крылышками Чик. — Ты нашёл — ты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….!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Но мы же с тобой друзья, — сказал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Чирик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. — А друзья все должны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Разве не так?</a:t>
            </a: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Ты, наверно, прав, — ответил Чик.</a:t>
            </a: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Ему стало очень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…..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Ведь он сам склевал целый ящик пшена и не поделился с другом, не дал ему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……..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А сейчас отказаться от подарка приятеля это значит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…...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Взял Чик пять зернышек и сказал:</a:t>
            </a:r>
            <a:br>
              <a:rPr lang="ru-RU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— Спасибо тебе, </a:t>
            </a:r>
            <a:r>
              <a:rPr lang="ru-RU" dirty="0" err="1">
                <a:solidFill>
                  <a:schemeClr val="accent3">
                    <a:lumMod val="50000"/>
                  </a:schemeClr>
                </a:solidFill>
              </a:rPr>
              <a:t>Чирик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</a:rPr>
              <a:t>! И за зёрнышки, и за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…….…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188640"/>
            <a:ext cx="756084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Century Gothic" panose="020B0502020202020204" pitchFamily="34" charset="0"/>
              </a:rPr>
              <a:t>Закончи предложения и перескажи сказку.</a:t>
            </a:r>
            <a:endParaRPr lang="ru-RU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009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40" y="-11740"/>
            <a:ext cx="9189939" cy="6869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7504" y="122199"/>
            <a:ext cx="892899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3">
                    <a:lumMod val="75000"/>
                  </a:schemeClr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Перелетные птицы</a:t>
            </a:r>
            <a:endParaRPr lang="ru-RU" sz="3200" dirty="0">
              <a:solidFill>
                <a:schemeClr val="accent3">
                  <a:lumMod val="75000"/>
                </a:schemeClr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561" y="836712"/>
            <a:ext cx="2209107" cy="1656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666" y="836712"/>
            <a:ext cx="2519572" cy="169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333" y="811650"/>
            <a:ext cx="2307682" cy="1624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512" y="2938830"/>
            <a:ext cx="1349208" cy="1794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23" y="2896257"/>
            <a:ext cx="1631009" cy="1778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7383" y="5245932"/>
            <a:ext cx="1819582" cy="1213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9524" y="5168020"/>
            <a:ext cx="2095054" cy="136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1712" y="2938830"/>
            <a:ext cx="1353858" cy="180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683" y="5212956"/>
            <a:ext cx="1784634" cy="132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194" y="2952823"/>
            <a:ext cx="1248905" cy="184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561" y="2526925"/>
            <a:ext cx="8573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Дикая утка                                  Лебедь                                                    Цапля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7137" y="4796206"/>
            <a:ext cx="88016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Кукушка                               Соловей                     </a:t>
            </a:r>
            <a:r>
              <a:rPr lang="ru-RU" dirty="0"/>
              <a:t>С</a:t>
            </a:r>
            <a:r>
              <a:rPr lang="ru-RU" dirty="0" smtClean="0"/>
              <a:t>кворец                         Аист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96003" y="6488667"/>
            <a:ext cx="8230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Ласточка                                           Журавль                                      Грач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3854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71"/>
            <a:ext cx="9119671" cy="6860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s4.fotokto.ru/photo/full/144/14435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8290" y="954970"/>
            <a:ext cx="1727186" cy="202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orage.onbird.ru/bird/photo/obyknovennyy-klest/obyknovennyy-klest%20foto%205%20%28onbird.ru%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6" y="4818222"/>
            <a:ext cx="2350104" cy="1604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9" y="1932698"/>
            <a:ext cx="2070401" cy="1626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450" y="1542099"/>
            <a:ext cx="2001052" cy="192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325" y="3435044"/>
            <a:ext cx="2084017" cy="16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60" y="3469779"/>
            <a:ext cx="2389648" cy="1580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https://cdn.photosight.ru/img/b/578/5769863_large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4895" y="1049064"/>
            <a:ext cx="1928099" cy="192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116632"/>
            <a:ext cx="8481772" cy="5847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C000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Зимующие птицы</a:t>
            </a:r>
            <a:endParaRPr lang="ru-RU" sz="3200" dirty="0">
              <a:solidFill>
                <a:srgbClr val="FFC000"/>
              </a:solidFill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69567" y="3076123"/>
            <a:ext cx="2350104" cy="368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Синица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733776" y="3100447"/>
            <a:ext cx="1610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Дятел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6232" y="3645024"/>
            <a:ext cx="2107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Свиристель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148064" y="3645024"/>
            <a:ext cx="1707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Ворона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343584" y="5092450"/>
            <a:ext cx="2389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Голубь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73183" y="6483765"/>
            <a:ext cx="18193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Клест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965502" y="5137533"/>
            <a:ext cx="2083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Воробей</a:t>
            </a:r>
            <a:endParaRPr lang="ru-RU" dirty="0"/>
          </a:p>
        </p:txBody>
      </p:sp>
      <p:pic>
        <p:nvPicPr>
          <p:cNvPr id="1039" name="Picture 15" descr="https://i007.fotocdn.net/s120/fc93e94782ecc9f3/user_xl/274318396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741" y="5003762"/>
            <a:ext cx="2246685" cy="157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079070" y="6511904"/>
            <a:ext cx="1845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Сова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7318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97" y="-17300"/>
            <a:ext cx="9199096" cy="68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269" y="733352"/>
            <a:ext cx="2621126" cy="17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40" y="1538587"/>
            <a:ext cx="2823270" cy="1882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964" y="1269295"/>
            <a:ext cx="2219400" cy="22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0" y="4653136"/>
            <a:ext cx="2577330" cy="171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386" y="4653136"/>
            <a:ext cx="2838893" cy="174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https://look.com.ua/pic/201209/1920x1200/look.com.ua-67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016" y="4675956"/>
            <a:ext cx="2533296" cy="1718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143" y="2915399"/>
            <a:ext cx="2168435" cy="1445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5536" y="20893"/>
            <a:ext cx="8280920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latin typeface="FangSong" panose="02010609060101010101" pitchFamily="49" charset="-122"/>
                <a:ea typeface="FangSong" panose="02010609060101010101" pitchFamily="49" charset="-122"/>
              </a:rPr>
              <a:t>Учим новые слова</a:t>
            </a:r>
            <a:endParaRPr lang="ru-RU" sz="3200" dirty="0">
              <a:latin typeface="FangSong" panose="02010609060101010101" pitchFamily="49" charset="-122"/>
              <a:ea typeface="FangSong" panose="02010609060101010101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394176"/>
            <a:ext cx="8908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Птицы улетают клином ,                           стаей,                                            вереницей.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646252" y="254606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Гнездо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369413" y="4283804"/>
            <a:ext cx="2333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Птенцы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539552" y="3638211"/>
            <a:ext cx="2304256" cy="36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Кормушка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732240" y="3638211"/>
            <a:ext cx="1944216" cy="36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Скворечник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250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3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95736" y="391154"/>
            <a:ext cx="453650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  <a:t>КТО КАК ГОЛОС ПОДАЁТ:</a:t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  <a:latin typeface="Garamond" panose="020204040303010108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Кукушка – кукует.</a:t>
            </a:r>
            <a:b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Ласточка – щебечет.</a:t>
            </a:r>
            <a:b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Соловей </a:t>
            </a: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– поет.</a:t>
            </a:r>
            <a:b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Журавль – </a:t>
            </a:r>
            <a:r>
              <a:rPr lang="ru-RU" sz="2400" dirty="0" err="1">
                <a:solidFill>
                  <a:srgbClr val="002060"/>
                </a:solidFill>
                <a:latin typeface="Garamond" panose="02020404030301010803" pitchFamily="18" charset="0"/>
              </a:rPr>
              <a:t>курлыкает</a:t>
            </a: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.</a:t>
            </a:r>
            <a:b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  <a:t>Утка – крякает.</a:t>
            </a:r>
            <a:br>
              <a:rPr lang="ru-RU" sz="2400" dirty="0">
                <a:solidFill>
                  <a:srgbClr val="002060"/>
                </a:solidFill>
                <a:latin typeface="Garamond" panose="02020404030301010803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Ворона </a:t>
            </a:r>
            <a:r>
              <a:rPr lang="en-US" sz="24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-</a:t>
            </a:r>
            <a:r>
              <a:rPr lang="ru-RU" sz="24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каркает.</a:t>
            </a:r>
          </a:p>
          <a:p>
            <a:pPr algn="ctr"/>
            <a:r>
              <a:rPr lang="ru-RU" sz="2400" dirty="0" smtClean="0">
                <a:solidFill>
                  <a:srgbClr val="002060"/>
                </a:solidFill>
                <a:latin typeface="Garamond" panose="02020404030301010803" pitchFamily="18" charset="0"/>
              </a:rPr>
              <a:t>Воробей-чирикает.</a:t>
            </a:r>
            <a:endParaRPr lang="ru-RU" sz="2400" dirty="0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3908"/>
            <a:ext cx="1354137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844869"/>
            <a:ext cx="2544207" cy="1656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740" y="4909495"/>
            <a:ext cx="223249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909496"/>
            <a:ext cx="2212975" cy="165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329"/>
            <a:ext cx="2005013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639735"/>
            <a:ext cx="2084387" cy="160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757460"/>
            <a:ext cx="1354137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825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1560" y="1700808"/>
            <a:ext cx="799288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У аиста длинный клюв.  Он какой?   </a:t>
            </a:r>
            <a:r>
              <a:rPr lang="ru-RU" sz="2000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Д</a:t>
            </a:r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линноклювый аист.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Синица с желтой грудкой. Желтогрудая синица.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Дятел с красной головой.    Красноголовый дятел.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Свиристель ест насекомых. Насекомоядная свиристель.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Утка плавает в воде. Водоплавающая утка.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У соловья звонкий голос. Звонкоголосый  соловей.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У журавля тонкие ноги. Тонконогий журавль.</a:t>
            </a:r>
          </a:p>
          <a:p>
            <a:pPr algn="ctr"/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У ласточки быстрые крылья. Быстрокрылая ласточка.</a:t>
            </a:r>
            <a:endParaRPr lang="ru-RU" sz="2000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60648"/>
            <a:ext cx="7992888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B0F0"/>
                </a:solidFill>
              </a:rPr>
              <a:t>Догадайся, как можно их назвать. Какие они?</a:t>
            </a:r>
            <a:endParaRPr lang="ru-RU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1504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43"/>
            <a:ext cx="91186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131840" y="1859612"/>
            <a:ext cx="315009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У журавля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ahoma"/>
              </a:rPr>
              <a:t>– журавлята.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У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грача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 –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ahoma"/>
              </a:rPr>
              <a:t>грачата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У скворца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ahoma"/>
              </a:rPr>
              <a:t>– скворчата.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У утки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ahoma"/>
              </a:rPr>
              <a:t>- ... 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У кукушки 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ahoma"/>
              </a:rPr>
              <a:t>- ... .</a:t>
            </a: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800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Tahoma"/>
              </a:rPr>
              <a:t>У вороны-…..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5536" y="260648"/>
            <a:ext cx="835292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GungsuhChe" panose="02030609000101010101" pitchFamily="49" charset="-127"/>
                <a:ea typeface="GungsuhChe" panose="02030609000101010101" pitchFamily="49" charset="-127"/>
              </a:rPr>
              <a:t>Назови птенцов</a:t>
            </a:r>
            <a:endParaRPr lang="ru-RU" sz="2400" dirty="0">
              <a:solidFill>
                <a:srgbClr val="FFFF00"/>
              </a:solidFill>
              <a:latin typeface="GungsuhChe" panose="02030609000101010101" pitchFamily="49" charset="-127"/>
              <a:ea typeface="GungsuhChe" panose="02030609000101010101" pitchFamily="49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2677949" cy="1841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67" y="3290501"/>
            <a:ext cx="2466720" cy="157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157109"/>
            <a:ext cx="2281978" cy="151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6216" y="1240093"/>
            <a:ext cx="2416611" cy="1611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5" y="3123678"/>
            <a:ext cx="2422845" cy="181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305" y="5111423"/>
            <a:ext cx="2223222" cy="1565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1628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35" y="29306"/>
            <a:ext cx="9165935" cy="6828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1044865"/>
            <a:ext cx="5267709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Ласточка вылетела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ahoma"/>
              </a:rPr>
              <a:t>... гнезда.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Ласточка прилетела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ahoma"/>
              </a:rPr>
              <a:t>... гнездо.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Ласточка кружит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ahoma"/>
              </a:rPr>
              <a:t>... гнездом.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Синица летает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ahoma"/>
              </a:rPr>
              <a:t>... 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веткой. </a:t>
            </a:r>
          </a:p>
          <a:p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Воробей сидит ….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latin typeface="Tahoma"/>
              </a:rPr>
              <a:t>в</a:t>
            </a:r>
            <a:r>
              <a:rPr lang="ru-RU" sz="2400" dirty="0" smtClean="0">
                <a:solidFill>
                  <a:schemeClr val="accent3">
                    <a:lumMod val="75000"/>
                  </a:schemeClr>
                </a:solidFill>
                <a:latin typeface="Tahoma"/>
              </a:rPr>
              <a:t>етке.</a:t>
            </a: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88640"/>
            <a:ext cx="856895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ahoma"/>
              </a:rPr>
              <a:t>ПОДБЕРИ НУЖНЫЙ ПО СМЫСЛУ ПРЕДЛОГ (ИЗ,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ahoma"/>
              </a:rPr>
              <a:t>В,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  <a:latin typeface="Tahoma"/>
              </a:rPr>
              <a:t>НАД,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  <a:latin typeface="Tahoma"/>
              </a:rPr>
              <a:t>НА)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658274"/>
            <a:ext cx="2147883" cy="163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 descr="https://fashion-stickers.ru/45349-home_default/ptica-sidjashhaja-na-vetk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696" y="4716368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13" y="2645391"/>
            <a:ext cx="2269232" cy="1701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01" y="836712"/>
            <a:ext cx="2068671" cy="1541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581128"/>
            <a:ext cx="2274164" cy="1623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9621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3175"/>
            <a:ext cx="91328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671175"/>
            <a:ext cx="345598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54449" y="260648"/>
            <a:ext cx="457200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b="1" i="1" dirty="0">
                <a:solidFill>
                  <a:schemeClr val="accent6">
                    <a:lumMod val="75000"/>
                  </a:schemeClr>
                </a:solidFill>
              </a:rPr>
              <a:t>Урок дружбы </a:t>
            </a:r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.     М.С. </a:t>
            </a:r>
            <a:r>
              <a:rPr lang="ru-RU" b="1" i="1" dirty="0" err="1">
                <a:solidFill>
                  <a:schemeClr val="accent6">
                    <a:lumMod val="75000"/>
                  </a:schemeClr>
                </a:solidFill>
              </a:rPr>
              <a:t>П</a:t>
            </a:r>
            <a:r>
              <a:rPr lang="ru-RU" b="1" i="1" dirty="0" err="1" smtClean="0">
                <a:solidFill>
                  <a:schemeClr val="accent6">
                    <a:lumMod val="75000"/>
                  </a:schemeClr>
                </a:solidFill>
              </a:rPr>
              <a:t>ляцковский</a:t>
            </a:r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  <a:p>
            <a:pPr lvl="0" algn="ctr"/>
            <a:endParaRPr lang="ru-RU" b="1" i="1" dirty="0">
              <a:solidFill>
                <a:schemeClr val="accent6">
                  <a:lumMod val="75000"/>
                </a:schemeClr>
              </a:solidFill>
            </a:endParaRPr>
          </a:p>
          <a:p>
            <a:pPr lvl="0"/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Жили два воробья — Чик и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Чирик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Однажды </a:t>
            </a:r>
            <a:r>
              <a:rPr lang="ru-RU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Чику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пришла посылка от бабушки. Целый ящик пшена. Но Чик об этом ни словечка не сказал своему приятелю</a:t>
            </a:r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ru-RU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ru-RU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«</a:t>
            </a:r>
            <a:r>
              <a:rPr lang="ru-R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Если я пшено раздавать буду, то себе ничего не останется», — подумал он. Так и склевал все зёрнышки один. А когда ящик выбрасывал, то несколько зёрнышек все же просыпалось на землю.</a:t>
            </a:r>
          </a:p>
          <a:p>
            <a:endParaRPr lang="ru-RU" dirty="0" smtClean="0">
              <a:solidFill>
                <a:srgbClr val="333333"/>
              </a:solidFill>
            </a:endParaRPr>
          </a:p>
          <a:p>
            <a:endParaRPr lang="ru-RU" dirty="0">
              <a:solidFill>
                <a:srgbClr val="333333"/>
              </a:solidFill>
            </a:endParaRPr>
          </a:p>
          <a:p>
            <a:r>
              <a:rPr lang="ru-RU" dirty="0"/>
              <a:t/>
            </a:r>
            <a:br>
              <a:rPr lang="ru-RU" dirty="0"/>
            </a:br>
            <a:endParaRPr lang="ru-RU" dirty="0" smtClean="0">
              <a:solidFill>
                <a:srgbClr val="333333"/>
              </a:solidFill>
            </a:endParaRPr>
          </a:p>
          <a:p>
            <a:endParaRPr lang="ru-RU" dirty="0">
              <a:solidFill>
                <a:srgbClr val="333333"/>
              </a:solidFill>
            </a:endParaRPr>
          </a:p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42" y="0"/>
            <a:ext cx="2882900" cy="399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359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523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Рома</dc:creator>
  <cp:lastModifiedBy>Рома</cp:lastModifiedBy>
  <cp:revision>12</cp:revision>
  <dcterms:created xsi:type="dcterms:W3CDTF">2020-10-26T17:03:36Z</dcterms:created>
  <dcterms:modified xsi:type="dcterms:W3CDTF">2020-10-26T19:20:54Z</dcterms:modified>
</cp:coreProperties>
</file>